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47" r:id="rId3"/>
    <p:sldMasterId id="2147483748" r:id="rId4"/>
    <p:sldMasterId id="2147483749" r:id="rId5"/>
    <p:sldMasterId id="2147483750" r:id="rId6"/>
    <p:sldMasterId id="2147483751" r:id="rId7"/>
    <p:sldMasterId id="2147483752" r:id="rId8"/>
    <p:sldMasterId id="2147483753" r:id="rId9"/>
    <p:sldMasterId id="2147483754" r:id="rId10"/>
    <p:sldMasterId id="2147483755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9" Type="http://schemas.openxmlformats.org/officeDocument/2006/relationships/slide" Target="slides/slide37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60" Type="http://schemas.openxmlformats.org/officeDocument/2006/relationships/slide" Target="slides/slide48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11" Type="http://schemas.openxmlformats.org/officeDocument/2006/relationships/slideMaster" Target="slideMasters/slideMaster9.xml"/><Relationship Id="rId55" Type="http://schemas.openxmlformats.org/officeDocument/2006/relationships/slide" Target="slides/slide43.xml"/><Relationship Id="rId10" Type="http://schemas.openxmlformats.org/officeDocument/2006/relationships/slideMaster" Target="slideMasters/slideMaster8.xml"/><Relationship Id="rId54" Type="http://schemas.openxmlformats.org/officeDocument/2006/relationships/slide" Target="slides/slide42.xml"/><Relationship Id="rId13" Type="http://schemas.openxmlformats.org/officeDocument/2006/relationships/slide" Target="slides/slide1.xml"/><Relationship Id="rId57" Type="http://schemas.openxmlformats.org/officeDocument/2006/relationships/slide" Target="slides/slide45.xml"/><Relationship Id="rId12" Type="http://schemas.openxmlformats.org/officeDocument/2006/relationships/notesMaster" Target="notesMasters/notesMaster1.xml"/><Relationship Id="rId56" Type="http://schemas.openxmlformats.org/officeDocument/2006/relationships/slide" Target="slides/slide44.xml"/><Relationship Id="rId15" Type="http://schemas.openxmlformats.org/officeDocument/2006/relationships/slide" Target="slides/slide3.xml"/><Relationship Id="rId59" Type="http://schemas.openxmlformats.org/officeDocument/2006/relationships/slide" Target="slides/slide47.xml"/><Relationship Id="rId14" Type="http://schemas.openxmlformats.org/officeDocument/2006/relationships/slide" Target="slides/slide2.xml"/><Relationship Id="rId58" Type="http://schemas.openxmlformats.org/officeDocument/2006/relationships/slide" Target="slides/slide4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8" name="Google Shape;108;p15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" name="Google Shape;138;p19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1" name="Google Shape;141;p2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4" name="Google Shape;154;p22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2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2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7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2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2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2" name="Google Shape;202;p29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31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31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3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9" name="Google Shape;219;p31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2" name="Google Shape;222;p3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33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3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3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2" name="Google Shape;232;p33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5" name="Google Shape;235;p34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3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3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3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3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6" name="Google Shape;266;p39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3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3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3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0" name="Google Shape;270;p39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4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4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4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4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4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3" name="Google Shape;283;p41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42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4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43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3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43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4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00" name="Google Shape;300;p43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3" name="Google Shape;303;p4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4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p45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p4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p4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4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3" name="Google Shape;313;p45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6" name="Google Shape;316;p46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46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4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p4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4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3" name="Google Shape;323;p47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4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9" name="Google Shape;329;p48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5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7" name="Google Shape;347;p51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5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5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5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p51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4" name="Google Shape;354;p5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5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5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5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5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5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5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4" name="Google Shape;364;p53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7" name="Google Shape;367;p54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54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5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5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6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4" name="Google Shape;374;p55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55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55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55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5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5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5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1" name="Google Shape;381;p55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4" name="Google Shape;384;p5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Google Shape;385;p5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5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57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" name="Google Shape;391;p5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5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5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4" name="Google Shape;394;p57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7" name="Google Shape;397;p58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5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5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Google Shape;401;p5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4" name="Google Shape;404;p59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5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" name="Google Shape;406;p5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5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0" name="Google Shape;410;p60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" name="Google Shape;411;p6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6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" name="Google Shape;413;p6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Google Shape;424;p6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6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8" name="Google Shape;428;p63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6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6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1" name="Google Shape;431;p6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2" name="Google Shape;432;p63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5" name="Google Shape;435;p6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6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6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6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1" name="Google Shape;441;p65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6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p6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Google Shape;444;p6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5" name="Google Shape;445;p65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8" name="Google Shape;448;p66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66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0" name="Google Shape;450;p6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6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6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5" name="Google Shape;455;p67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6" name="Google Shape;456;p67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7" name="Google Shape;457;p67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8" name="Google Shape;458;p67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6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0" name="Google Shape;460;p6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6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2" name="Google Shape;462;p67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5" name="Google Shape;465;p6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6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6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0" name="Google Shape;470;p6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6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p6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p6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4" name="Google Shape;474;p6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5" name="Google Shape;475;p6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8" name="Google Shape;478;p7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9" name="Google Shape;479;p7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0" name="Google Shape;480;p7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Google Shape;481;p7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2" name="Google Shape;482;p7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5" name="Google Shape;485;p7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7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7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7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1" name="Google Shape;491;p7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7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7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4" name="Google Shape;494;p7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5" name="Google Shape;505;p7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p7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5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9" name="Google Shape;509;p75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0" name="Google Shape;510;p7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7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2" name="Google Shape;512;p7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3" name="Google Shape;513;p75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6" name="Google Shape;516;p7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7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7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7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8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7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2" name="Google Shape;522;p77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3" name="Google Shape;523;p7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4" name="Google Shape;524;p7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5" name="Google Shape;525;p7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6" name="Google Shape;526;p77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9" name="Google Shape;529;p78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78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7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7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7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6" name="Google Shape;536;p79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7" name="Google Shape;537;p79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8" name="Google Shape;538;p79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9" name="Google Shape;539;p79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7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7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7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3" name="Google Shape;543;p79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6" name="Google Shape;546;p8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p8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Google Shape;548;p8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1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1" name="Google Shape;551;p81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2" name="Google Shape;552;p81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p8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8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8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6" name="Google Shape;556;p81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2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9" name="Google Shape;559;p82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82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8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8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3" name="Google Shape;563;p8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6" name="Google Shape;566;p83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8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8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9" name="Google Shape;569;p8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4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2" name="Google Shape;572;p84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8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8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8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8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7" name="Google Shape;587;p8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7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0" name="Google Shape;590;p87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1" name="Google Shape;591;p8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2" name="Google Shape;592;p8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3" name="Google Shape;593;p8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4" name="Google Shape;594;p87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7" name="Google Shape;597;p8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8" name="Google Shape;598;p8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8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8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9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3" name="Google Shape;603;p89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8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8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8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7" name="Google Shape;607;p89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0" name="Google Shape;610;p90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1" name="Google Shape;611;p90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9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3" name="Google Shape;613;p9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4" name="Google Shape;614;p9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7" name="Google Shape;617;p91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91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91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0" name="Google Shape;620;p91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9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9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9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4" name="Google Shape;624;p91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7" name="Google Shape;627;p9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8" name="Google Shape;628;p9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9" name="Google Shape;629;p9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3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2" name="Google Shape;632;p93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3" name="Google Shape;633;p93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9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5" name="Google Shape;635;p9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6" name="Google Shape;636;p9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7" name="Google Shape;637;p93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4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0" name="Google Shape;640;p94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1" name="Google Shape;641;p94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2" name="Google Shape;642;p9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3" name="Google Shape;643;p9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9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7" name="Google Shape;647;p95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8" name="Google Shape;648;p9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9" name="Google Shape;649;p9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0" name="Google Shape;650;p9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6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3" name="Google Shape;653;p96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4" name="Google Shape;654;p9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5" name="Google Shape;655;p9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9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7" name="Google Shape;667;p9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9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1" name="Google Shape;671;p9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9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9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4" name="Google Shape;674;p9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0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7" name="Google Shape;677;p100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8" name="Google Shape;678;p10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9" name="Google Shape;679;p10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0" name="Google Shape;680;p10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1" name="Google Shape;681;p100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1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4" name="Google Shape;684;p101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5" name="Google Shape;685;p10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10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10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8" name="Google Shape;688;p101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1" name="Google Shape;691;p102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2" name="Google Shape;692;p102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10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10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10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8" name="Google Shape;698;p103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9" name="Google Shape;699;p103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0" name="Google Shape;700;p103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1" name="Google Shape;701;p103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2" name="Google Shape;702;p10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3" name="Google Shape;703;p10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4" name="Google Shape;704;p10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5" name="Google Shape;705;p103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8" name="Google Shape;708;p10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9" name="Google Shape;709;p10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0" name="Google Shape;710;p10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5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3" name="Google Shape;713;p105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105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5" name="Google Shape;715;p10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6" name="Google Shape;716;p10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7" name="Google Shape;717;p10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8" name="Google Shape;718;p105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6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1" name="Google Shape;721;p106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2" name="Google Shape;722;p106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3" name="Google Shape;723;p10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4" name="Google Shape;724;p10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5" name="Google Shape;725;p10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8" name="Google Shape;728;p107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9" name="Google Shape;729;p10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10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10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8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4" name="Google Shape;734;p108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10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10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10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2" Type="http://schemas.openxmlformats.org/officeDocument/2006/relationships/theme" Target="../theme/theme10.xml"/><Relationship Id="rId9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9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3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25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37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6" name="Google Shape;336;p4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49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4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4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7" name="Google Shape;417;p6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p6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6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6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7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8" name="Google Shape;498;p7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73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7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1" name="Google Shape;501;p7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7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5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8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9" name="Google Shape;579;p8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85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8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8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3" name="Google Shape;583;p8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7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9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0" name="Google Shape;660;p9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97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9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3" name="Google Shape;663;p9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4" name="Google Shape;664;p9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16.pn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science.smith.edu/~jcrouser/SDS136/labs/design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colorbrewer.org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09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LECTURE 05: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DESIGN PRINCIPLES</a:t>
            </a:r>
            <a:endParaRPr b="0" i="0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09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October 6, 2016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SDS 136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09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Portions of this slide deck adapted from the “Visualization Principles” Tutorial by J. Kennedy, C. Nielson, &amp; </a:t>
            </a:r>
            <a:r>
              <a:rPr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Krzywinski VIZBI 2012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118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58329" l="-539" r="66391" t="13627"/>
          <a:stretch/>
        </p:blipFill>
        <p:spPr>
          <a:xfrm>
            <a:off x="457200" y="2667000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18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Recolored with brewer palette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3" name="Google Shape;863;p118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4820" l="-381" r="65028" t="54515"/>
          <a:stretch/>
        </p:blipFill>
        <p:spPr>
          <a:xfrm>
            <a:off x="4800600" y="2667000"/>
            <a:ext cx="3931920" cy="395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19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0" name="Google Shape;870;p11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57211" l="32549" r="33302" t="14746"/>
          <a:stretch/>
        </p:blipFill>
        <p:spPr>
          <a:xfrm>
            <a:off x="457200" y="2667000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19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Recolored with brewer palette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p119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2467" l="33445" r="31200" t="56868"/>
          <a:stretch/>
        </p:blipFill>
        <p:spPr>
          <a:xfrm>
            <a:off x="4800600" y="2667000"/>
            <a:ext cx="3931920" cy="395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20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9" name="Google Shape;879;p12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58442" l="67521" r="-1668" t="13514"/>
          <a:stretch/>
        </p:blipFill>
        <p:spPr>
          <a:xfrm>
            <a:off x="457200" y="2667000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20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Recolored with brewer palette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120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4618" l="66550" r="-1904" t="54717"/>
          <a:stretch/>
        </p:blipFill>
        <p:spPr>
          <a:xfrm>
            <a:off x="4800600" y="2667000"/>
            <a:ext cx="3931920" cy="395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2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 fact: “colorblindness”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1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706" r="3706" t="0"/>
          <a:stretch/>
        </p:blipFill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371600"/>
            <a:ext cx="40386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Brewer palettes can help here too!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1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6695" l="-23899" r="-23899" t="0"/>
          <a:stretch/>
        </p:blipFill>
        <p:spPr>
          <a:xfrm>
            <a:off x="38100" y="1255890"/>
            <a:ext cx="9067800" cy="286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22"/>
          <p:cNvSpPr/>
          <p:nvPr/>
        </p:nvSpPr>
        <p:spPr>
          <a:xfrm>
            <a:off x="6932713" y="6553200"/>
            <a:ext cx="22112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Courtesy of M Krzywinski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7" name="Google Shape;897;p122"/>
          <p:cNvPicPr preferRelativeResize="0"/>
          <p:nvPr/>
        </p:nvPicPr>
        <p:blipFill rotWithShape="1">
          <a:blip r:embed="rId3">
            <a:alphaModFix/>
          </a:blip>
          <a:srcRect b="0" l="-23899" r="-23899" t="52728"/>
          <a:stretch/>
        </p:blipFill>
        <p:spPr>
          <a:xfrm>
            <a:off x="38100" y="4089242"/>
            <a:ext cx="9067800" cy="2540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we do even better?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p1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2019" l="-34375" r="-34375" t="0"/>
          <a:stretch/>
        </p:blipFill>
        <p:spPr>
          <a:xfrm>
            <a:off x="38100" y="1103490"/>
            <a:ext cx="9067800" cy="204089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123"/>
          <p:cNvSpPr/>
          <p:nvPr/>
        </p:nvSpPr>
        <p:spPr>
          <a:xfrm>
            <a:off x="3571381" y="6553200"/>
            <a:ext cx="5562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Gabriel Landini &amp; D Giles Perryer, Image recolouring for colour blind observers</a:t>
            </a:r>
            <a:endParaRPr/>
          </a:p>
        </p:txBody>
      </p:sp>
      <p:pic>
        <p:nvPicPr>
          <p:cNvPr id="905" name="Google Shape;905;p123"/>
          <p:cNvPicPr preferRelativeResize="0"/>
          <p:nvPr/>
        </p:nvPicPr>
        <p:blipFill rotWithShape="1">
          <a:blip r:embed="rId3">
            <a:alphaModFix/>
          </a:blip>
          <a:srcRect b="31418" l="-34375" r="-34375" t="38027"/>
          <a:stretch/>
        </p:blipFill>
        <p:spPr>
          <a:xfrm>
            <a:off x="38100" y="3151544"/>
            <a:ext cx="9067800" cy="164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23"/>
          <p:cNvPicPr preferRelativeResize="0"/>
          <p:nvPr/>
        </p:nvPicPr>
        <p:blipFill rotWithShape="1">
          <a:blip r:embed="rId3">
            <a:alphaModFix/>
          </a:blip>
          <a:srcRect b="0" l="-34375" r="-34375" t="68917"/>
          <a:stretch/>
        </p:blipFill>
        <p:spPr>
          <a:xfrm>
            <a:off x="38100" y="4800600"/>
            <a:ext cx="9067800" cy="1670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24"/>
          <p:cNvSpPr/>
          <p:nvPr/>
        </p:nvSpPr>
        <p:spPr>
          <a:xfrm>
            <a:off x="3124200" y="2286000"/>
            <a:ext cx="2819400" cy="3733800"/>
          </a:xfrm>
          <a:prstGeom prst="roundRect">
            <a:avLst>
              <a:gd fmla="val 13181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2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happens when you print?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2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color scheme that converts well to grey scale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 l="0" r="0" t="0"/>
          <a:stretch/>
        </p:blipFill>
        <p:spPr>
          <a:xfrm>
            <a:off x="457199" y="2438400"/>
            <a:ext cx="8169165" cy="371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2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Design challenge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2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know that the wrong visual encoding can mislead or confuse the reader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there are many possible encodings, and we want to pick the best one for our data and purpose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2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makes a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encoding?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7" name="Google Shape;927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127"/>
          <p:cNvGrpSpPr/>
          <p:nvPr/>
        </p:nvGrpSpPr>
        <p:grpSpPr>
          <a:xfrm>
            <a:off x="387151" y="2895600"/>
            <a:ext cx="8369699" cy="2438400"/>
            <a:chOff x="434008" y="2819400"/>
            <a:chExt cx="7323487" cy="2133600"/>
          </a:xfrm>
        </p:grpSpPr>
        <p:pic>
          <p:nvPicPr>
            <p:cNvPr id="933" name="Google Shape;933;p127"/>
            <p:cNvPicPr preferRelativeResize="0"/>
            <p:nvPr/>
          </p:nvPicPr>
          <p:blipFill rotWithShape="1">
            <a:blip r:embed="rId3">
              <a:alphaModFix/>
            </a:blip>
            <a:srcRect b="0" l="8370" r="9118" t="0"/>
            <a:stretch/>
          </p:blipFill>
          <p:spPr>
            <a:xfrm>
              <a:off x="5410200" y="2819400"/>
              <a:ext cx="2347295" cy="2133600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id="934" name="Google Shape;934;p1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4008" y="2819400"/>
              <a:ext cx="2385392" cy="2133600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id="935" name="Google Shape;935;p127"/>
            <p:cNvPicPr preferRelativeResize="0"/>
            <p:nvPr/>
          </p:nvPicPr>
          <p:blipFill rotWithShape="1">
            <a:blip r:embed="rId5">
              <a:alphaModFix/>
            </a:blip>
            <a:srcRect b="0" l="0" r="9319" t="0"/>
            <a:stretch/>
          </p:blipFill>
          <p:spPr>
            <a:xfrm>
              <a:off x="2819400" y="2819400"/>
              <a:ext cx="2576327" cy="2133600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</p:grpSp>
      <p:sp>
        <p:nvSpPr>
          <p:cNvPr id="936" name="Google Shape;936;p12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Principle 1: expressiveness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2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facts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27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Courtesy of M Krzywinski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2-22 at 8.46.56 AM.png" id="939" name="Google Shape;939;p127"/>
          <p:cNvPicPr preferRelativeResize="0"/>
          <p:nvPr/>
        </p:nvPicPr>
        <p:blipFill rotWithShape="1">
          <a:blip r:embed="rId6">
            <a:alphaModFix/>
          </a:blip>
          <a:srcRect b="45452" l="0" r="0" t="1638"/>
          <a:stretch/>
        </p:blipFill>
        <p:spPr>
          <a:xfrm>
            <a:off x="381000" y="2803609"/>
            <a:ext cx="8229600" cy="195168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940" name="Google Shape;940;p1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15647" y="5045665"/>
            <a:ext cx="6389106" cy="66933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 far…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1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visualization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Exploring basic chart types (bar, line, scatter)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principles: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perception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theory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2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Principle 1: expressiveness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2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facts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s from principles.pdf" id="947" name="Google Shape;947;p128"/>
          <p:cNvPicPr preferRelativeResize="0"/>
          <p:nvPr/>
        </p:nvPicPr>
        <p:blipFill rotWithShape="1">
          <a:blip r:embed="rId3">
            <a:alphaModFix/>
          </a:blip>
          <a:srcRect b="4009" l="16938" r="0" t="37944"/>
          <a:stretch/>
        </p:blipFill>
        <p:spPr>
          <a:xfrm>
            <a:off x="838200" y="2590800"/>
            <a:ext cx="7595154" cy="3980816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28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Adapted from Mackinlay J (1986) Automating the design of graphical presentations of relational information.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2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Principle 2: consistency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2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consistent axes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comparing charts</a:t>
            </a:r>
            <a:endParaRPr/>
          </a:p>
        </p:txBody>
      </p:sp>
      <p:pic>
        <p:nvPicPr>
          <p:cNvPr id="955" name="Google Shape;955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57400"/>
            <a:ext cx="9144000" cy="423447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29"/>
          <p:cNvSpPr/>
          <p:nvPr/>
        </p:nvSpPr>
        <p:spPr>
          <a:xfrm>
            <a:off x="0" y="6396335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Raina SZ, et al. (2005) Evolution of base-substitution gradients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primate mitochondrial genomes. Genome Res 15: 665-673.</a:t>
            </a:r>
            <a:endParaRPr/>
          </a:p>
        </p:txBody>
      </p:sp>
      <p:sp>
        <p:nvSpPr>
          <p:cNvPr id="957" name="Google Shape;957;p129"/>
          <p:cNvSpPr/>
          <p:nvPr/>
        </p:nvSpPr>
        <p:spPr>
          <a:xfrm>
            <a:off x="4572000" y="6396335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 Krzwinski, behind every great visualization is a design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principle, 2012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Principle 2: consistency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13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note on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legends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order items according to appearance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4" name="Google Shape;964;p130"/>
          <p:cNvPicPr preferRelativeResize="0"/>
          <p:nvPr/>
        </p:nvPicPr>
        <p:blipFill rotWithShape="1">
          <a:blip r:embed="rId3">
            <a:alphaModFix/>
          </a:blip>
          <a:srcRect b="64991" l="38710" r="40725" t="0"/>
          <a:stretch/>
        </p:blipFill>
        <p:spPr>
          <a:xfrm>
            <a:off x="4507142" y="2590800"/>
            <a:ext cx="1817458" cy="346768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30"/>
          <p:cNvSpPr/>
          <p:nvPr/>
        </p:nvSpPr>
        <p:spPr>
          <a:xfrm>
            <a:off x="3276600" y="6581001"/>
            <a:ext cx="5867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 Krzwinski, behind every great visualization is a design principle, 2012</a:t>
            </a:r>
            <a:endParaRPr/>
          </a:p>
        </p:txBody>
      </p:sp>
      <p:pic>
        <p:nvPicPr>
          <p:cNvPr id="966" name="Google Shape;966;p130"/>
          <p:cNvPicPr preferRelativeResize="0"/>
          <p:nvPr/>
        </p:nvPicPr>
        <p:blipFill rotWithShape="1">
          <a:blip r:embed="rId3">
            <a:alphaModFix/>
          </a:blip>
          <a:srcRect b="64991" l="70694" r="6522" t="0"/>
          <a:stretch/>
        </p:blipFill>
        <p:spPr>
          <a:xfrm>
            <a:off x="6248400" y="2590800"/>
            <a:ext cx="2013500" cy="3467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30"/>
          <p:cNvPicPr preferRelativeResize="0"/>
          <p:nvPr/>
        </p:nvPicPr>
        <p:blipFill rotWithShape="1">
          <a:blip r:embed="rId3">
            <a:alphaModFix/>
          </a:blip>
          <a:srcRect b="64991" l="4269" r="66359" t="6676"/>
          <a:stretch/>
        </p:blipFill>
        <p:spPr>
          <a:xfrm>
            <a:off x="511119" y="2097333"/>
            <a:ext cx="4038776" cy="4366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Principle 2: consistency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31"/>
          <p:cNvSpPr txBox="1"/>
          <p:nvPr>
            <p:ph idx="1" type="body"/>
          </p:nvPr>
        </p:nvSpPr>
        <p:spPr>
          <a:xfrm>
            <a:off x="457200" y="1600200"/>
            <a:ext cx="845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variation should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reflect and enhance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underlying variation in the data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visually similar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encodings for independent variables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p131"/>
          <p:cNvPicPr preferRelativeResize="0"/>
          <p:nvPr/>
        </p:nvPicPr>
        <p:blipFill rotWithShape="1">
          <a:blip r:embed="rId3">
            <a:alphaModFix/>
          </a:blip>
          <a:srcRect b="0" l="0" r="50310" t="35460"/>
          <a:stretch/>
        </p:blipFill>
        <p:spPr>
          <a:xfrm rot="5400000">
            <a:off x="4179662" y="2414635"/>
            <a:ext cx="3159303" cy="511782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975" name="Google Shape;975;p131"/>
          <p:cNvPicPr preferRelativeResize="0"/>
          <p:nvPr/>
        </p:nvPicPr>
        <p:blipFill rotWithShape="1">
          <a:blip r:embed="rId3">
            <a:alphaModFix/>
          </a:blip>
          <a:srcRect b="67759" l="14047" r="53567" t="7530"/>
          <a:stretch/>
        </p:blipFill>
        <p:spPr>
          <a:xfrm>
            <a:off x="836377" y="4114800"/>
            <a:ext cx="2279228" cy="2169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6" name="Google Shape;976;p131"/>
          <p:cNvGrpSpPr/>
          <p:nvPr/>
        </p:nvGrpSpPr>
        <p:grpSpPr>
          <a:xfrm>
            <a:off x="836377" y="3393897"/>
            <a:ext cx="7481850" cy="3159303"/>
            <a:chOff x="836377" y="3393897"/>
            <a:chExt cx="7481850" cy="3159303"/>
          </a:xfrm>
        </p:grpSpPr>
        <p:pic>
          <p:nvPicPr>
            <p:cNvPr id="977" name="Google Shape;977;p131"/>
            <p:cNvPicPr preferRelativeResize="0"/>
            <p:nvPr/>
          </p:nvPicPr>
          <p:blipFill rotWithShape="1">
            <a:blip r:embed="rId3">
              <a:alphaModFix/>
            </a:blip>
            <a:srcRect b="-381" l="49588" r="721" t="35843"/>
            <a:stretch/>
          </p:blipFill>
          <p:spPr>
            <a:xfrm rot="5400000">
              <a:off x="4179662" y="2414635"/>
              <a:ext cx="3159303" cy="5117827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id="978" name="Google Shape;978;p131"/>
            <p:cNvPicPr preferRelativeResize="0"/>
            <p:nvPr/>
          </p:nvPicPr>
          <p:blipFill rotWithShape="1">
            <a:blip r:embed="rId3">
              <a:alphaModFix/>
            </a:blip>
            <a:srcRect b="66524" l="58722" r="8891" t="8765"/>
            <a:stretch/>
          </p:blipFill>
          <p:spPr>
            <a:xfrm>
              <a:off x="836377" y="4114800"/>
              <a:ext cx="2279228" cy="21691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3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Principle 2: consistency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3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Uniform size and alignment reduces visual complexity and aids interpretation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5" name="Google Shape;985;p132"/>
          <p:cNvPicPr preferRelativeResize="0"/>
          <p:nvPr/>
        </p:nvPicPr>
        <p:blipFill rotWithShape="1">
          <a:blip r:embed="rId3">
            <a:alphaModFix/>
          </a:blip>
          <a:srcRect b="51665" l="13214" r="11782" t="0"/>
          <a:stretch/>
        </p:blipFill>
        <p:spPr>
          <a:xfrm>
            <a:off x="2804490" y="2830733"/>
            <a:ext cx="3901110" cy="338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32"/>
          <p:cNvPicPr preferRelativeResize="0"/>
          <p:nvPr/>
        </p:nvPicPr>
        <p:blipFill rotWithShape="1">
          <a:blip r:embed="rId3">
            <a:alphaModFix/>
          </a:blip>
          <a:srcRect b="0" l="13377" r="11621" t="50818"/>
          <a:stretch/>
        </p:blipFill>
        <p:spPr>
          <a:xfrm>
            <a:off x="2804490" y="2743200"/>
            <a:ext cx="3901110" cy="343937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32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1: Sharov AA et al. (2005) Genome-wide assembly and analysis of alternative transcripts in mouse. Genome Res 15: 748-754.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2: M. Krzwinski, behind every great visualization is a design principle, 2012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3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Tufte, 1983</a:t>
            </a:r>
            <a:endParaRPr/>
          </a:p>
        </p:txBody>
      </p:sp>
      <p:sp>
        <p:nvSpPr>
          <p:cNvPr id="993" name="Google Shape;993;p133"/>
          <p:cNvSpPr txBox="1"/>
          <p:nvPr>
            <p:ph idx="1" type="body"/>
          </p:nvPr>
        </p:nvSpPr>
        <p:spPr>
          <a:xfrm>
            <a:off x="457200" y="1600200"/>
            <a:ext cx="3581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“Above all else,        show the data.”</a:t>
            </a:r>
            <a:endParaRPr/>
          </a:p>
        </p:txBody>
      </p:sp>
      <p:pic>
        <p:nvPicPr>
          <p:cNvPr id="994" name="Google Shape;994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914400"/>
            <a:ext cx="4412163" cy="55626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3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Tufte, 1983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0" name="Google Shape;100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322" y="1828800"/>
            <a:ext cx="7345078" cy="111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0216" y="3805671"/>
            <a:ext cx="6348984" cy="107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90217" y="5742894"/>
            <a:ext cx="6492262" cy="505506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34"/>
          <p:cNvSpPr/>
          <p:nvPr/>
        </p:nvSpPr>
        <p:spPr>
          <a:xfrm>
            <a:off x="2362200" y="3505200"/>
            <a:ext cx="6324600" cy="14478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34"/>
          <p:cNvSpPr/>
          <p:nvPr/>
        </p:nvSpPr>
        <p:spPr>
          <a:xfrm flipH="1" rot="10800000">
            <a:off x="381000" y="1600200"/>
            <a:ext cx="7391400" cy="12954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34"/>
          <p:cNvSpPr/>
          <p:nvPr/>
        </p:nvSpPr>
        <p:spPr>
          <a:xfrm flipH="1" rot="10800000">
            <a:off x="1981200" y="5410200"/>
            <a:ext cx="7086600" cy="12192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3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Tufte: maximize the data-ink ratio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igh Data-Ink Ratio" id="1011" name="Google Shape;1011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721356"/>
            <a:ext cx="5979077" cy="445084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Low Data-Ink Ratio" id="1012" name="Google Shape;1012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273" y="1721357"/>
            <a:ext cx="5964130" cy="445084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3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Familiar example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3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ing_destination_map.jpg" id="1019" name="Google Shape;101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286000"/>
            <a:ext cx="6858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13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you think of the data-ink ratio?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ways to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maximize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it…</a:t>
            </a:r>
            <a:endParaRPr/>
          </a:p>
        </p:txBody>
      </p:sp>
      <p:pic>
        <p:nvPicPr>
          <p:cNvPr id="1026" name="Google Shape;1026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Recap: last class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111"/>
          <p:cNvPicPr preferRelativeResize="0"/>
          <p:nvPr/>
        </p:nvPicPr>
        <p:blipFill rotWithShape="1">
          <a:blip r:embed="rId3">
            <a:alphaModFix/>
          </a:blip>
          <a:srcRect b="6845" l="790" r="1131" t="5541"/>
          <a:stretch/>
        </p:blipFill>
        <p:spPr>
          <a:xfrm>
            <a:off x="533400" y="1447801"/>
            <a:ext cx="3657600" cy="216746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757" name="Google Shape;757;p111"/>
          <p:cNvPicPr preferRelativeResize="0"/>
          <p:nvPr/>
        </p:nvPicPr>
        <p:blipFill rotWithShape="1">
          <a:blip r:embed="rId4">
            <a:alphaModFix/>
          </a:blip>
          <a:srcRect b="1382" l="10152" r="10791" t="742"/>
          <a:stretch/>
        </p:blipFill>
        <p:spPr>
          <a:xfrm>
            <a:off x="4953000" y="4199805"/>
            <a:ext cx="3657600" cy="216746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758" name="Google Shape;758;p111"/>
          <p:cNvPicPr preferRelativeResize="0"/>
          <p:nvPr/>
        </p:nvPicPr>
        <p:blipFill rotWithShape="1">
          <a:blip r:embed="rId5">
            <a:alphaModFix/>
          </a:blip>
          <a:srcRect b="0" l="-4741" r="-4741" t="0"/>
          <a:stretch/>
        </p:blipFill>
        <p:spPr>
          <a:xfrm>
            <a:off x="4567238" y="1371600"/>
            <a:ext cx="4348162" cy="2576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9" name="Google Shape;759;p111"/>
          <p:cNvGrpSpPr/>
          <p:nvPr/>
        </p:nvGrpSpPr>
        <p:grpSpPr>
          <a:xfrm>
            <a:off x="727349" y="4191000"/>
            <a:ext cx="3269702" cy="2167128"/>
            <a:chOff x="1295400" y="1752600"/>
            <a:chExt cx="6553200" cy="4343400"/>
          </a:xfrm>
        </p:grpSpPr>
        <p:sp>
          <p:nvSpPr>
            <p:cNvPr id="760" name="Google Shape;760;p111"/>
            <p:cNvSpPr/>
            <p:nvPr/>
          </p:nvSpPr>
          <p:spPr>
            <a:xfrm>
              <a:off x="1295400" y="1752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11"/>
            <p:cNvSpPr/>
            <p:nvPr/>
          </p:nvSpPr>
          <p:spPr>
            <a:xfrm>
              <a:off x="2047875" y="1752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11"/>
            <p:cNvSpPr/>
            <p:nvPr/>
          </p:nvSpPr>
          <p:spPr>
            <a:xfrm>
              <a:off x="2800350" y="1752600"/>
              <a:ext cx="533400" cy="533400"/>
            </a:xfrm>
            <a:prstGeom prst="ellipse">
              <a:avLst/>
            </a:prstGeom>
            <a:solidFill>
              <a:srgbClr val="D2533C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11"/>
            <p:cNvSpPr/>
            <p:nvPr/>
          </p:nvSpPr>
          <p:spPr>
            <a:xfrm>
              <a:off x="4305300" y="1752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11"/>
            <p:cNvSpPr/>
            <p:nvPr/>
          </p:nvSpPr>
          <p:spPr>
            <a:xfrm>
              <a:off x="2047875" y="2514600"/>
              <a:ext cx="533400" cy="533400"/>
            </a:xfrm>
            <a:prstGeom prst="ellipse">
              <a:avLst/>
            </a:prstGeom>
            <a:solidFill>
              <a:srgbClr val="D2533C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11"/>
            <p:cNvSpPr/>
            <p:nvPr/>
          </p:nvSpPr>
          <p:spPr>
            <a:xfrm>
              <a:off x="3552825" y="2514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11"/>
            <p:cNvSpPr/>
            <p:nvPr/>
          </p:nvSpPr>
          <p:spPr>
            <a:xfrm>
              <a:off x="1295400" y="3276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11"/>
            <p:cNvSpPr/>
            <p:nvPr/>
          </p:nvSpPr>
          <p:spPr>
            <a:xfrm>
              <a:off x="2800350" y="3276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11"/>
            <p:cNvSpPr/>
            <p:nvPr/>
          </p:nvSpPr>
          <p:spPr>
            <a:xfrm>
              <a:off x="4305300" y="3276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11"/>
            <p:cNvSpPr/>
            <p:nvPr/>
          </p:nvSpPr>
          <p:spPr>
            <a:xfrm>
              <a:off x="1295400" y="4038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11"/>
            <p:cNvSpPr/>
            <p:nvPr/>
          </p:nvSpPr>
          <p:spPr>
            <a:xfrm>
              <a:off x="2800350" y="4038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11"/>
            <p:cNvSpPr/>
            <p:nvPr/>
          </p:nvSpPr>
          <p:spPr>
            <a:xfrm>
              <a:off x="3552825" y="4038600"/>
              <a:ext cx="533400" cy="533400"/>
            </a:xfrm>
            <a:prstGeom prst="ellipse">
              <a:avLst/>
            </a:prstGeom>
            <a:solidFill>
              <a:srgbClr val="D2533C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11"/>
            <p:cNvSpPr/>
            <p:nvPr/>
          </p:nvSpPr>
          <p:spPr>
            <a:xfrm>
              <a:off x="3552825" y="3276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11"/>
            <p:cNvSpPr/>
            <p:nvPr/>
          </p:nvSpPr>
          <p:spPr>
            <a:xfrm>
              <a:off x="1295400" y="4800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11"/>
            <p:cNvSpPr/>
            <p:nvPr/>
          </p:nvSpPr>
          <p:spPr>
            <a:xfrm>
              <a:off x="2047875" y="4800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11"/>
            <p:cNvSpPr/>
            <p:nvPr/>
          </p:nvSpPr>
          <p:spPr>
            <a:xfrm>
              <a:off x="2800350" y="4800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11"/>
            <p:cNvSpPr/>
            <p:nvPr/>
          </p:nvSpPr>
          <p:spPr>
            <a:xfrm>
              <a:off x="4305300" y="4800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11"/>
            <p:cNvSpPr/>
            <p:nvPr/>
          </p:nvSpPr>
          <p:spPr>
            <a:xfrm>
              <a:off x="2047875" y="5562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11"/>
            <p:cNvSpPr/>
            <p:nvPr/>
          </p:nvSpPr>
          <p:spPr>
            <a:xfrm>
              <a:off x="3552825" y="5562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11"/>
            <p:cNvSpPr/>
            <p:nvPr/>
          </p:nvSpPr>
          <p:spPr>
            <a:xfrm>
              <a:off x="4305300" y="5562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11"/>
            <p:cNvSpPr/>
            <p:nvPr/>
          </p:nvSpPr>
          <p:spPr>
            <a:xfrm>
              <a:off x="5810250" y="1752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11"/>
            <p:cNvSpPr/>
            <p:nvPr/>
          </p:nvSpPr>
          <p:spPr>
            <a:xfrm>
              <a:off x="6562725" y="1752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11"/>
            <p:cNvSpPr/>
            <p:nvPr/>
          </p:nvSpPr>
          <p:spPr>
            <a:xfrm>
              <a:off x="5057775" y="2514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11"/>
            <p:cNvSpPr/>
            <p:nvPr/>
          </p:nvSpPr>
          <p:spPr>
            <a:xfrm>
              <a:off x="6562725" y="2514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11"/>
            <p:cNvSpPr/>
            <p:nvPr/>
          </p:nvSpPr>
          <p:spPr>
            <a:xfrm>
              <a:off x="5057775" y="3276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11"/>
            <p:cNvSpPr/>
            <p:nvPr/>
          </p:nvSpPr>
          <p:spPr>
            <a:xfrm>
              <a:off x="6562725" y="3276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11"/>
            <p:cNvSpPr/>
            <p:nvPr/>
          </p:nvSpPr>
          <p:spPr>
            <a:xfrm>
              <a:off x="5057775" y="4038600"/>
              <a:ext cx="533400" cy="533400"/>
            </a:xfrm>
            <a:prstGeom prst="ellipse">
              <a:avLst/>
            </a:prstGeom>
            <a:solidFill>
              <a:srgbClr val="D2533C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11"/>
            <p:cNvSpPr/>
            <p:nvPr/>
          </p:nvSpPr>
          <p:spPr>
            <a:xfrm>
              <a:off x="5810250" y="3276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11"/>
            <p:cNvSpPr/>
            <p:nvPr/>
          </p:nvSpPr>
          <p:spPr>
            <a:xfrm>
              <a:off x="5810250" y="4800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11"/>
            <p:cNvSpPr/>
            <p:nvPr/>
          </p:nvSpPr>
          <p:spPr>
            <a:xfrm>
              <a:off x="6562725" y="4800600"/>
              <a:ext cx="533400" cy="533400"/>
            </a:xfrm>
            <a:prstGeom prst="ellipse">
              <a:avLst/>
            </a:prstGeom>
            <a:solidFill>
              <a:srgbClr val="D2533C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11"/>
            <p:cNvSpPr/>
            <p:nvPr/>
          </p:nvSpPr>
          <p:spPr>
            <a:xfrm>
              <a:off x="5810250" y="5562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11"/>
            <p:cNvSpPr/>
            <p:nvPr/>
          </p:nvSpPr>
          <p:spPr>
            <a:xfrm>
              <a:off x="7315200" y="1752600"/>
              <a:ext cx="533400" cy="533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11"/>
            <p:cNvSpPr/>
            <p:nvPr/>
          </p:nvSpPr>
          <p:spPr>
            <a:xfrm>
              <a:off x="7315200" y="3276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11"/>
            <p:cNvSpPr/>
            <p:nvPr/>
          </p:nvSpPr>
          <p:spPr>
            <a:xfrm>
              <a:off x="7315200" y="4038600"/>
              <a:ext cx="533400" cy="533400"/>
            </a:xfrm>
            <a:prstGeom prst="ellipse">
              <a:avLst/>
            </a:prstGeom>
            <a:solidFill>
              <a:srgbClr val="D2533C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11"/>
            <p:cNvSpPr/>
            <p:nvPr/>
          </p:nvSpPr>
          <p:spPr>
            <a:xfrm>
              <a:off x="7315200" y="4800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11"/>
            <p:cNvSpPr/>
            <p:nvPr/>
          </p:nvSpPr>
          <p:spPr>
            <a:xfrm>
              <a:off x="7315200" y="5562600"/>
              <a:ext cx="533400" cy="533400"/>
            </a:xfrm>
            <a:prstGeom prst="ellipse">
              <a:avLst/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11"/>
            <p:cNvSpPr/>
            <p:nvPr/>
          </p:nvSpPr>
          <p:spPr>
            <a:xfrm>
              <a:off x="1295400" y="5556504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11"/>
            <p:cNvSpPr/>
            <p:nvPr/>
          </p:nvSpPr>
          <p:spPr>
            <a:xfrm>
              <a:off x="1295400" y="2514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11"/>
            <p:cNvSpPr/>
            <p:nvPr/>
          </p:nvSpPr>
          <p:spPr>
            <a:xfrm>
              <a:off x="2047875" y="3276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11"/>
            <p:cNvSpPr/>
            <p:nvPr/>
          </p:nvSpPr>
          <p:spPr>
            <a:xfrm>
              <a:off x="4305300" y="4038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11"/>
            <p:cNvSpPr/>
            <p:nvPr/>
          </p:nvSpPr>
          <p:spPr>
            <a:xfrm>
              <a:off x="3552825" y="4794504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D2533C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11"/>
            <p:cNvSpPr/>
            <p:nvPr/>
          </p:nvSpPr>
          <p:spPr>
            <a:xfrm>
              <a:off x="3552825" y="1752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11"/>
            <p:cNvSpPr/>
            <p:nvPr/>
          </p:nvSpPr>
          <p:spPr>
            <a:xfrm>
              <a:off x="2800350" y="2514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11"/>
            <p:cNvSpPr/>
            <p:nvPr/>
          </p:nvSpPr>
          <p:spPr>
            <a:xfrm>
              <a:off x="2800350" y="5556504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11"/>
            <p:cNvSpPr/>
            <p:nvPr/>
          </p:nvSpPr>
          <p:spPr>
            <a:xfrm>
              <a:off x="2047875" y="4038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11"/>
            <p:cNvSpPr/>
            <p:nvPr/>
          </p:nvSpPr>
          <p:spPr>
            <a:xfrm>
              <a:off x="7309104" y="2514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11"/>
            <p:cNvSpPr/>
            <p:nvPr/>
          </p:nvSpPr>
          <p:spPr>
            <a:xfrm>
              <a:off x="4305300" y="2514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11"/>
            <p:cNvSpPr/>
            <p:nvPr/>
          </p:nvSpPr>
          <p:spPr>
            <a:xfrm>
              <a:off x="5057775" y="4794504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11"/>
            <p:cNvSpPr/>
            <p:nvPr/>
          </p:nvSpPr>
          <p:spPr>
            <a:xfrm>
              <a:off x="5057775" y="1752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11"/>
            <p:cNvSpPr/>
            <p:nvPr/>
          </p:nvSpPr>
          <p:spPr>
            <a:xfrm>
              <a:off x="5057775" y="5556504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11"/>
            <p:cNvSpPr/>
            <p:nvPr/>
          </p:nvSpPr>
          <p:spPr>
            <a:xfrm>
              <a:off x="5810250" y="4038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11"/>
            <p:cNvSpPr/>
            <p:nvPr/>
          </p:nvSpPr>
          <p:spPr>
            <a:xfrm>
              <a:off x="5810250" y="2514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11"/>
            <p:cNvSpPr/>
            <p:nvPr/>
          </p:nvSpPr>
          <p:spPr>
            <a:xfrm>
              <a:off x="6556629" y="5556504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11"/>
            <p:cNvSpPr/>
            <p:nvPr/>
          </p:nvSpPr>
          <p:spPr>
            <a:xfrm>
              <a:off x="6556629" y="4038600"/>
              <a:ext cx="539496" cy="539496"/>
            </a:xfrm>
            <a:prstGeom prst="triangle">
              <a:avLst>
                <a:gd fmla="val 50000" name="adj"/>
              </a:avLst>
            </a:prstGeom>
            <a:solidFill>
              <a:srgbClr val="1E6DA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3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Principle 3: importance ordering</a:t>
            </a:r>
            <a:endParaRPr/>
          </a:p>
        </p:txBody>
      </p:sp>
      <p:sp>
        <p:nvSpPr>
          <p:cNvPr id="1032" name="Google Shape;1032;p13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 unnecessary containment and repetition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</p:txBody>
      </p:sp>
      <p:pic>
        <p:nvPicPr>
          <p:cNvPr id="1033" name="Google Shape;1033;p138"/>
          <p:cNvPicPr preferRelativeResize="0"/>
          <p:nvPr/>
        </p:nvPicPr>
        <p:blipFill rotWithShape="1">
          <a:blip r:embed="rId3">
            <a:alphaModFix/>
          </a:blip>
          <a:srcRect b="52343" l="0" r="0" t="5873"/>
          <a:stretch/>
        </p:blipFill>
        <p:spPr>
          <a:xfrm>
            <a:off x="990600" y="3200400"/>
            <a:ext cx="7281534" cy="286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138"/>
          <p:cNvPicPr preferRelativeResize="0"/>
          <p:nvPr/>
        </p:nvPicPr>
        <p:blipFill rotWithShape="1">
          <a:blip r:embed="rId3">
            <a:alphaModFix/>
          </a:blip>
          <a:srcRect b="0" l="0" r="0" t="54658"/>
          <a:stretch/>
        </p:blipFill>
        <p:spPr>
          <a:xfrm>
            <a:off x="948066" y="3276600"/>
            <a:ext cx="7281534" cy="31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3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Principle 3: importance ordering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3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Navigational aids shouldn’t compete with data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Avoid: heavy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axes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bars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glyphs</a:t>
            </a:r>
            <a:endParaRPr/>
          </a:p>
        </p:txBody>
      </p:sp>
      <p:pic>
        <p:nvPicPr>
          <p:cNvPr id="1041" name="Google Shape;1041;p139"/>
          <p:cNvPicPr preferRelativeResize="0"/>
          <p:nvPr/>
        </p:nvPicPr>
        <p:blipFill rotWithShape="1">
          <a:blip r:embed="rId3">
            <a:alphaModFix/>
          </a:blip>
          <a:srcRect b="75918" l="0" r="0" t="0"/>
          <a:stretch/>
        </p:blipFill>
        <p:spPr>
          <a:xfrm>
            <a:off x="381000" y="3682426"/>
            <a:ext cx="8240661" cy="165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39"/>
          <p:cNvPicPr preferRelativeResize="0"/>
          <p:nvPr/>
        </p:nvPicPr>
        <p:blipFill rotWithShape="1">
          <a:blip r:embed="rId3">
            <a:alphaModFix/>
          </a:blip>
          <a:srcRect b="7774" l="0" r="0" t="41333"/>
          <a:stretch/>
        </p:blipFill>
        <p:spPr>
          <a:xfrm>
            <a:off x="990599" y="3124200"/>
            <a:ext cx="7179271" cy="304064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39"/>
          <p:cNvSpPr/>
          <p:nvPr/>
        </p:nvSpPr>
        <p:spPr>
          <a:xfrm>
            <a:off x="-9520" y="6396335"/>
            <a:ext cx="91535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Heer J, Bostock M (2010) Crowdsourcing graphical perception: using mechanical turk to assess visualization design.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28th international conference on Human factors in computing systems. Atlanta, Georgia, USA: ACM. pp. 203-212.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4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Principle 3: importance ordering</a:t>
            </a:r>
            <a:endParaRPr/>
          </a:p>
        </p:txBody>
      </p:sp>
      <p:sp>
        <p:nvSpPr>
          <p:cNvPr id="1049" name="Google Shape;1049;p14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Simplify, simplify, simplify…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0" name="Google Shape;1050;p140"/>
          <p:cNvPicPr preferRelativeResize="0"/>
          <p:nvPr/>
        </p:nvPicPr>
        <p:blipFill rotWithShape="1">
          <a:blip r:embed="rId3">
            <a:alphaModFix/>
          </a:blip>
          <a:srcRect b="51892" l="0" r="0" t="0"/>
          <a:stretch/>
        </p:blipFill>
        <p:spPr>
          <a:xfrm>
            <a:off x="304800" y="2362200"/>
            <a:ext cx="4511842" cy="32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40"/>
          <p:cNvPicPr preferRelativeResize="0"/>
          <p:nvPr/>
        </p:nvPicPr>
        <p:blipFill rotWithShape="1">
          <a:blip r:embed="rId3">
            <a:alphaModFix/>
          </a:blip>
          <a:srcRect b="622" l="734" r="-733" t="51269"/>
          <a:stretch/>
        </p:blipFill>
        <p:spPr>
          <a:xfrm>
            <a:off x="4632158" y="2362200"/>
            <a:ext cx="4511842" cy="32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40"/>
          <p:cNvSpPr/>
          <p:nvPr/>
        </p:nvSpPr>
        <p:spPr>
          <a:xfrm>
            <a:off x="381000" y="6023561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Sharov AA, et al (2006) Genome Res 16: 505-509.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Peterson J, et al. (2009) Genome Res 19: 2317-2323.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Thomson NR, et al. (2005) Genome Res 15: 629-640.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DB, Ko MS (2005) Genome Res 15: 748-754.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40"/>
          <p:cNvSpPr/>
          <p:nvPr/>
        </p:nvSpPr>
        <p:spPr>
          <a:xfrm>
            <a:off x="4536473" y="6396335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 Krzwinski, behind every great visualization is a design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principle, 2012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4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caveat: “chart junk” and recall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14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0" name="Google Shape;1060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996" y="1327598"/>
            <a:ext cx="6382665" cy="49539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061" name="Google Shape;1061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1208385"/>
            <a:ext cx="6530257" cy="51924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062" name="Google Shape;1062;p141"/>
          <p:cNvSpPr txBox="1"/>
          <p:nvPr/>
        </p:nvSpPr>
        <p:spPr>
          <a:xfrm>
            <a:off x="8906" y="6577043"/>
            <a:ext cx="78870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Bateman et al. “Useful Junk? The Effects of Visual Embellishment on Comprehension and Memorability of Charts”, CHI 2010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4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Chart junk and eye gaze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14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142"/>
          <p:cNvPicPr preferRelativeResize="0"/>
          <p:nvPr/>
        </p:nvPicPr>
        <p:blipFill rotWithShape="1">
          <a:blip r:embed="rId3">
            <a:alphaModFix/>
          </a:blip>
          <a:srcRect b="0" l="1444" r="0" t="1880"/>
          <a:stretch/>
        </p:blipFill>
        <p:spPr>
          <a:xfrm>
            <a:off x="228600" y="2404372"/>
            <a:ext cx="4343400" cy="314870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070" name="Google Shape;1070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799" y="2588139"/>
            <a:ext cx="4572001" cy="3004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4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Mini-lab: “What’s wrong with this picture?”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4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Break into groups of 2-3 people, and go to: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www.science.smith.edu/~jcrouser/SDS136/labs/design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During this lab, you will get to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critique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some professionally-made visualizations using these principles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to think about the following questions:</a:t>
            </a:r>
            <a:endParaRPr/>
          </a:p>
          <a:p>
            <a:pPr indent="-185419" lvl="2" marL="73152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thing you notice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about this visualization?</a:t>
            </a:r>
            <a:endParaRPr/>
          </a:p>
          <a:p>
            <a:pPr indent="-185419" lvl="2" marL="73152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this visualization trying to make?</a:t>
            </a:r>
            <a:endParaRPr/>
          </a:p>
          <a:p>
            <a:pPr indent="-185419" lvl="2" marL="73152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is 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intended audience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185419" lvl="2" marL="73152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visualization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doing well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185419" lvl="2" marL="73152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you see with the visualization design?</a:t>
            </a:r>
            <a:endParaRPr/>
          </a:p>
          <a:p>
            <a:pPr indent="-185419" lvl="2" marL="73152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you think the designer made those choices?</a:t>
            </a:r>
            <a:endParaRPr/>
          </a:p>
          <a:p>
            <a:pPr indent="-8255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ocksoftime.png" id="1081" name="Google Shape;1081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lor.png" id="1086" name="Google Shape;1086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m2016a.png" id="1091" name="Google Shape;109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uro.png" id="1096" name="Google Shape;1096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1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1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Color, part 2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principles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Mini-lab: “What’s Wrong with this Picture?”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rate.jpg" id="1101" name="Google Shape;1101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eberg.jpg" id="1106" name="Google Shape;1106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inoiscrosshatch.png" id="1111" name="Google Shape;1111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ike.jpg" id="1116" name="Google Shape;1116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ivatevpublicsector.png" id="1121" name="Google Shape;1121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fugees.png" id="1126" name="Google Shape;1126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unding.png" id="1131" name="Google Shape;1131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ortssocialmedia.png" id="1136" name="Google Shape;1136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5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Coming up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5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class on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Tuesday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(happy fall break!)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Thursday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visualizing multiple variables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A2 (scatterplots) due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tonight by 11:59pm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3: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redesign!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 a problematic visualization and redesign it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use one from today’s lab, or find your own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may use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medium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(Tableau, photoshop, pen &amp; paper, etc.)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 your redesign / description to Moodle by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Oct. 13</a:t>
            </a:r>
            <a:r>
              <a:rPr b="1" baseline="3000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 11:59pm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1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555" l="0" r="0" t="5556"/>
          <a:stretch/>
        </p:blipFill>
        <p:spPr>
          <a:xfrm>
            <a:off x="685800" y="1600200"/>
            <a:ext cx="8229600" cy="48768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Color spaces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space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mathematical model for describing color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RGB, HSB, HSL, Lab and LCH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RGB (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is the most commonly used 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do you think that is?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for visualizing information (why?)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Good vs. bad use of color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11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“Color used poorly is worse than no color at all” 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Edward Tufte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“Above all, do no harm”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can cause the wrong </a:t>
            </a:r>
            <a:r>
              <a:rPr b="1" i="0" lang="en-US" sz="2400" u="none" cap="none" strike="noStrike">
                <a:solidFill>
                  <a:srgbClr val="7F80FF"/>
                </a:solidFill>
                <a:latin typeface="Arial"/>
                <a:ea typeface="Arial"/>
                <a:cs typeface="Arial"/>
                <a:sym typeface="Arial"/>
              </a:rPr>
              <a:t>information to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 out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also make </a:t>
            </a:r>
            <a:r>
              <a:rPr b="1" i="0" lang="en-US" sz="2400" u="none" cap="none" strike="noStrike">
                <a:solidFill>
                  <a:srgbClr val="CDDC79"/>
                </a:solidFill>
                <a:latin typeface="Arial"/>
                <a:ea typeface="Arial"/>
                <a:cs typeface="Arial"/>
                <a:sym typeface="Arial"/>
              </a:rPr>
              <a:t>meaningful information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see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Another approach: HSV color space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16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Hue (color)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around the circle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Saturation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 to outside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to grey scale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Lightness (value)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to bottom</a:t>
            </a:r>
            <a:endParaRPr/>
          </a:p>
        </p:txBody>
      </p:sp>
      <p:pic>
        <p:nvPicPr>
          <p:cNvPr id="844" name="Google Shape;844;p11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-27887" l="0" r="0" t="-27887"/>
          <a:stretch/>
        </p:blipFill>
        <p:spPr>
          <a:xfrm>
            <a:off x="3962400" y="919001"/>
            <a:ext cx="4953000" cy="57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16"/>
          <p:cNvSpPr/>
          <p:nvPr/>
        </p:nvSpPr>
        <p:spPr>
          <a:xfrm>
            <a:off x="152400" y="5943600"/>
            <a:ext cx="8839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</a:t>
            </a: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visualization (why?)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Colorbrewer palettes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1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colorbrewer.org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provides a whole bunch of palettes based on the HSV color model 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makes life a lot easier for us!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b="0" l="0" r="66721" t="0"/>
          <a:stretch/>
        </p:blipFill>
        <p:spPr>
          <a:xfrm>
            <a:off x="152400" y="3200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b="0" l="32714" r="33376" t="0"/>
          <a:stretch/>
        </p:blipFill>
        <p:spPr>
          <a:xfrm>
            <a:off x="3124200" y="3200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b="0" l="67654" r="0" t="0"/>
          <a:stretch/>
        </p:blipFill>
        <p:spPr>
          <a:xfrm>
            <a:off x="6228846" y="3238244"/>
            <a:ext cx="2762754" cy="323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8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6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7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